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43205400" cy="32404050"/>
  <p:notesSz cx="6858000" cy="9144000"/>
  <p:defaultTextStyle>
    <a:defPPr>
      <a:defRPr lang="tr-TR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1" autoAdjust="0"/>
  </p:normalViewPr>
  <p:slideViewPr>
    <p:cSldViewPr>
      <p:cViewPr>
        <p:scale>
          <a:sx n="20" d="100"/>
          <a:sy n="20" d="100"/>
        </p:scale>
        <p:origin x="-396" y="852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40407" y="10066261"/>
            <a:ext cx="36724591" cy="694586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80813" y="18362298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31323917" y="1297670"/>
            <a:ext cx="9721216" cy="276484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160270" y="1297670"/>
            <a:ext cx="28443556" cy="276484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12931" y="20822609"/>
            <a:ext cx="36724591" cy="6435804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12931" y="13734221"/>
            <a:ext cx="36724591" cy="7088385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160273" y="7560948"/>
            <a:ext cx="19082384" cy="2138517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1962746" y="7560948"/>
            <a:ext cx="19082384" cy="2138517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160271" y="7253413"/>
            <a:ext cx="19089888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160271" y="10276283"/>
            <a:ext cx="19089888" cy="18669837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21947748" y="7253413"/>
            <a:ext cx="19097387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1947748" y="10276283"/>
            <a:ext cx="19097387" cy="18669837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0273" y="1290160"/>
            <a:ext cx="14214280" cy="5490687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892114" y="1290164"/>
            <a:ext cx="24153019" cy="27655959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160273" y="6780852"/>
            <a:ext cx="14214280" cy="221652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9000"/>
            <a:lum/>
          </a:blip>
          <a:srcRect/>
          <a:stretch>
            <a:fillRect l="-49000" r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2160273" y="1297668"/>
            <a:ext cx="38884860" cy="5400675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160273" y="7560948"/>
            <a:ext cx="38884860" cy="21385175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2160273" y="30033759"/>
            <a:ext cx="10081260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ADBF-C2E3-4DC8-831D-56369CE4810C}" type="datetimeFigureOut">
              <a:rPr lang="tr-TR" smtClean="0"/>
              <a:pPr/>
              <a:t>31.08.2014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14761847" y="30033759"/>
            <a:ext cx="13681711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30963873" y="30033759"/>
            <a:ext cx="10081260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BA95-76D0-4C79-9394-3F2E6A46A39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" y="3"/>
            <a:ext cx="23042859" cy="2284448"/>
          </a:xfr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tr-TR" sz="9800" b="1" dirty="0" smtClean="0">
                <a:solidFill>
                  <a:srgbClr val="C00000"/>
                </a:solidFill>
                <a:latin typeface="Constantia" pitchFamily="18" charset="0"/>
              </a:rPr>
              <a:t>Toksikoloji Akıl </a:t>
            </a:r>
            <a:r>
              <a:rPr lang="tr-TR" sz="9800" b="1" dirty="0" smtClean="0">
                <a:solidFill>
                  <a:srgbClr val="C00000"/>
                </a:solidFill>
                <a:latin typeface="Constantia" pitchFamily="18" charset="0"/>
              </a:rPr>
              <a:t>Kartları-1</a:t>
            </a:r>
            <a:endParaRPr lang="tr-TR" sz="98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9811612" y="3"/>
            <a:ext cx="13393788" cy="1981248"/>
          </a:xfrm>
          <a:solidFill>
            <a:schemeClr val="bg1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tr-TR" sz="8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Metanol </a:t>
            </a:r>
            <a:r>
              <a:rPr lang="tr-TR" sz="8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Zehirlenmesi-1</a:t>
            </a:r>
            <a:endParaRPr lang="tr-TR" sz="8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Kerem\Desktop\acilc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1497" y="29857302"/>
            <a:ext cx="14763905" cy="2546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Users\Kerem\Desktop\metil alk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356" y="2808537"/>
            <a:ext cx="22034448" cy="20738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Yuvarlatılmış Dikdörtgen"/>
          <p:cNvSpPr/>
          <p:nvPr/>
        </p:nvSpPr>
        <p:spPr>
          <a:xfrm>
            <a:off x="24050972" y="5112793"/>
            <a:ext cx="5832648" cy="813690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u="sng" dirty="0" smtClean="0">
                <a:solidFill>
                  <a:schemeClr val="tx1"/>
                </a:solidFill>
              </a:rPr>
              <a:t>Nörolojik Bulgular;</a:t>
            </a:r>
          </a:p>
          <a:p>
            <a:pPr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Baş ağrısı</a:t>
            </a:r>
          </a:p>
          <a:p>
            <a:pPr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Baş dönmesi</a:t>
            </a:r>
          </a:p>
          <a:p>
            <a:pPr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Nöbet</a:t>
            </a:r>
          </a:p>
          <a:p>
            <a:pPr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Görme değişikleri</a:t>
            </a:r>
          </a:p>
          <a:p>
            <a:r>
              <a:rPr lang="tr-TR" sz="4800" dirty="0" smtClean="0">
                <a:solidFill>
                  <a:schemeClr val="tx1"/>
                </a:solidFill>
              </a:rPr>
              <a:t>(Formik </a:t>
            </a:r>
            <a:r>
              <a:rPr lang="tr-TR" sz="4800" dirty="0" smtClean="0">
                <a:solidFill>
                  <a:schemeClr val="tx1"/>
                </a:solidFill>
              </a:rPr>
              <a:t>asitin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smtClean="0">
                <a:solidFill>
                  <a:schemeClr val="tx1"/>
                </a:solidFill>
              </a:rPr>
              <a:t>retinal</a:t>
            </a:r>
            <a:r>
              <a:rPr lang="tr-TR" sz="4800" dirty="0" smtClean="0">
                <a:solidFill>
                  <a:schemeClr val="tx1"/>
                </a:solidFill>
              </a:rPr>
              <a:t> ve optik sinir </a:t>
            </a:r>
            <a:r>
              <a:rPr lang="tr-TR" sz="4800" dirty="0" smtClean="0">
                <a:solidFill>
                  <a:schemeClr val="tx1"/>
                </a:solidFill>
              </a:rPr>
              <a:t>toksisitesine</a:t>
            </a:r>
            <a:r>
              <a:rPr lang="tr-TR" sz="4800" dirty="0" smtClean="0">
                <a:solidFill>
                  <a:schemeClr val="tx1"/>
                </a:solidFill>
              </a:rPr>
              <a:t> bağlı)</a:t>
            </a:r>
            <a:endParaRPr lang="tr-TR" sz="4800" dirty="0">
              <a:solidFill>
                <a:schemeClr val="tx1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30243660" y="5112793"/>
            <a:ext cx="5832648" cy="79928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u="sng" dirty="0" smtClean="0">
                <a:solidFill>
                  <a:schemeClr val="tx1"/>
                </a:solidFill>
              </a:rPr>
              <a:t>Kardiyovaskuler</a:t>
            </a:r>
            <a:r>
              <a:rPr lang="tr-TR" sz="4800" b="1" u="sng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Taşikardi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Hipotansiyon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Şok</a:t>
            </a:r>
          </a:p>
          <a:p>
            <a:pPr algn="ctr">
              <a:buFont typeface="Arial" pitchFamily="34" charset="0"/>
              <a:buChar char="•"/>
            </a:pPr>
            <a:endParaRPr lang="tr-TR" sz="4800" dirty="0" smtClean="0"/>
          </a:p>
          <a:p>
            <a:pPr algn="ctr">
              <a:buFont typeface="Arial" pitchFamily="34" charset="0"/>
              <a:buChar char="•"/>
            </a:pPr>
            <a:endParaRPr lang="tr-TR" sz="4800" dirty="0" smtClean="0"/>
          </a:p>
          <a:p>
            <a:pPr algn="ctr"/>
            <a:endParaRPr lang="tr-TR" sz="4800" dirty="0" smtClean="0"/>
          </a:p>
          <a:p>
            <a:pPr algn="ctr"/>
            <a:endParaRPr lang="tr-TR" sz="4800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36436348" y="5040785"/>
            <a:ext cx="5832648" cy="80648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u="sng" dirty="0" smtClean="0">
                <a:solidFill>
                  <a:schemeClr val="tx1"/>
                </a:solidFill>
              </a:rPr>
              <a:t>Gastrointestinal</a:t>
            </a:r>
            <a:r>
              <a:rPr lang="tr-TR" sz="4800" b="1" u="sng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Karın ağrısı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İştahsızlık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Bulantı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Kusma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Gastrit</a:t>
            </a:r>
          </a:p>
          <a:p>
            <a:pPr algn="ctr">
              <a:buFont typeface="Arial" pitchFamily="34" charset="0"/>
              <a:buChar char="•"/>
            </a:pPr>
            <a:r>
              <a:rPr lang="tr-TR" sz="4800" dirty="0" smtClean="0">
                <a:solidFill>
                  <a:schemeClr val="tx1"/>
                </a:solidFill>
              </a:rPr>
              <a:t>Pankreatit</a:t>
            </a:r>
            <a:endParaRPr lang="tr-TR" sz="4800" dirty="0" smtClean="0">
              <a:solidFill>
                <a:schemeClr val="tx1"/>
              </a:solidFill>
            </a:endParaRPr>
          </a:p>
          <a:p>
            <a:pPr algn="ctr"/>
            <a:endParaRPr lang="tr-TR" sz="4800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27795388" y="3024561"/>
            <a:ext cx="9577064" cy="23762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b="1" dirty="0" smtClean="0"/>
              <a:t>Klinik Bulgular</a:t>
            </a:r>
            <a:endParaRPr lang="tr-TR" sz="8800" b="1" dirty="0"/>
          </a:p>
        </p:txBody>
      </p:sp>
      <p:sp>
        <p:nvSpPr>
          <p:cNvPr id="13" name="12 Yuvarlatılmış Dikdörtgen"/>
          <p:cNvSpPr/>
          <p:nvPr/>
        </p:nvSpPr>
        <p:spPr>
          <a:xfrm>
            <a:off x="27723380" y="12313593"/>
            <a:ext cx="11017224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Rabdomyoliz</a:t>
            </a:r>
            <a:r>
              <a:rPr lang="tr-TR" sz="5400" dirty="0" smtClean="0">
                <a:solidFill>
                  <a:schemeClr val="tx1"/>
                </a:solidFill>
              </a:rPr>
              <a:t> ve </a:t>
            </a:r>
            <a:r>
              <a:rPr lang="tr-TR" sz="5400" dirty="0" smtClean="0">
                <a:solidFill>
                  <a:schemeClr val="tx1"/>
                </a:solidFill>
              </a:rPr>
              <a:t>Renal</a:t>
            </a:r>
            <a:r>
              <a:rPr lang="tr-TR" sz="5400" dirty="0" smtClean="0">
                <a:solidFill>
                  <a:schemeClr val="tx1"/>
                </a:solidFill>
              </a:rPr>
              <a:t> yetmezlik</a:t>
            </a:r>
            <a:endParaRPr lang="tr-TR" sz="5400" dirty="0">
              <a:solidFill>
                <a:schemeClr val="tx1"/>
              </a:solidFill>
            </a:endParaRPr>
          </a:p>
        </p:txBody>
      </p:sp>
      <p:sp>
        <p:nvSpPr>
          <p:cNvPr id="15" name="14 Yuvarlatılmış Dikdörtgen"/>
          <p:cNvSpPr/>
          <p:nvPr/>
        </p:nvSpPr>
        <p:spPr>
          <a:xfrm>
            <a:off x="23906956" y="16994113"/>
            <a:ext cx="18434048" cy="9649072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En önemli </a:t>
            </a:r>
            <a:r>
              <a:rPr lang="tr-TR" dirty="0" smtClean="0">
                <a:solidFill>
                  <a:schemeClr val="tx1"/>
                </a:solidFill>
              </a:rPr>
              <a:t>metanolün</a:t>
            </a:r>
            <a:r>
              <a:rPr lang="tr-TR" dirty="0" smtClean="0">
                <a:solidFill>
                  <a:schemeClr val="tx1"/>
                </a:solidFill>
              </a:rPr>
              <a:t> direk ölçümü. 20 mg/dl üzerinde semptom görülür.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Ölçülemeyen durumlarda artmış osmolarite artmış anyon </a:t>
            </a:r>
            <a:r>
              <a:rPr lang="tr-TR" dirty="0" smtClean="0">
                <a:solidFill>
                  <a:schemeClr val="tx1"/>
                </a:solidFill>
              </a:rPr>
              <a:t>gapli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metobolik</a:t>
            </a:r>
            <a:r>
              <a:rPr lang="tr-TR" dirty="0" smtClean="0">
                <a:solidFill>
                  <a:schemeClr val="tx1"/>
                </a:solidFill>
              </a:rPr>
              <a:t> asidoz en önemli laboratuar bulguları.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Özellikle ilk bir saatte </a:t>
            </a:r>
            <a:r>
              <a:rPr lang="tr-TR" dirty="0" smtClean="0">
                <a:solidFill>
                  <a:schemeClr val="tx1"/>
                </a:solidFill>
              </a:rPr>
              <a:t>osmolar</a:t>
            </a:r>
            <a:r>
              <a:rPr lang="tr-TR" dirty="0" smtClean="0">
                <a:solidFill>
                  <a:schemeClr val="tx1"/>
                </a:solidFill>
              </a:rPr>
              <a:t> açığın 50 mOsm/L olduğu durumlarda etanol 0 </a:t>
            </a:r>
            <a:r>
              <a:rPr lang="tr-TR" dirty="0" smtClean="0">
                <a:solidFill>
                  <a:schemeClr val="tx1"/>
                </a:solidFill>
              </a:rPr>
              <a:t>mh</a:t>
            </a:r>
            <a:r>
              <a:rPr lang="tr-TR" dirty="0" smtClean="0">
                <a:solidFill>
                  <a:schemeClr val="tx1"/>
                </a:solidFill>
              </a:rPr>
              <a:t>/</a:t>
            </a:r>
            <a:r>
              <a:rPr lang="tr-TR" dirty="0" smtClean="0">
                <a:solidFill>
                  <a:schemeClr val="tx1"/>
                </a:solidFill>
              </a:rPr>
              <a:t>dL</a:t>
            </a:r>
            <a:r>
              <a:rPr lang="tr-TR" dirty="0" smtClean="0">
                <a:solidFill>
                  <a:schemeClr val="tx1"/>
                </a:solidFill>
              </a:rPr>
              <a:t> ise risk yüksektir.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6" name="15 Yuvarlatılmış Dikdörtgen"/>
          <p:cNvSpPr/>
          <p:nvPr/>
        </p:nvSpPr>
        <p:spPr>
          <a:xfrm>
            <a:off x="25779164" y="15121905"/>
            <a:ext cx="15193688" cy="23762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b="1" dirty="0" smtClean="0"/>
              <a:t>Tanı </a:t>
            </a:r>
            <a:r>
              <a:rPr lang="tr-TR" sz="8800" b="1" dirty="0" smtClean="0"/>
              <a:t>S</a:t>
            </a:r>
            <a:r>
              <a:rPr lang="tr-TR" sz="8800" b="1" dirty="0" smtClean="0"/>
              <a:t>ürecinde Laboratuar</a:t>
            </a:r>
            <a:endParaRPr lang="tr-TR" sz="8800" b="1" dirty="0"/>
          </a:p>
        </p:txBody>
      </p:sp>
      <p:sp>
        <p:nvSpPr>
          <p:cNvPr id="17" name="16 Yuvarlatılmış Dikdörtgen"/>
          <p:cNvSpPr/>
          <p:nvPr/>
        </p:nvSpPr>
        <p:spPr>
          <a:xfrm>
            <a:off x="3240660" y="26787201"/>
            <a:ext cx="24266696" cy="49685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solidFill>
                  <a:schemeClr val="tx1"/>
                </a:solidFill>
              </a:rPr>
              <a:t>*Osmolarite farkı hesaplanırken eş zamanlı kanlarda hesaplanmalıdır.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*</a:t>
            </a:r>
            <a:r>
              <a:rPr lang="tr-TR" dirty="0" smtClean="0">
                <a:solidFill>
                  <a:schemeClr val="tx1"/>
                </a:solidFill>
              </a:rPr>
              <a:t>Osmolar</a:t>
            </a:r>
            <a:r>
              <a:rPr lang="tr-TR" dirty="0" smtClean="0">
                <a:solidFill>
                  <a:schemeClr val="tx1"/>
                </a:solidFill>
              </a:rPr>
              <a:t> yükü oluşturan </a:t>
            </a:r>
            <a:r>
              <a:rPr lang="tr-TR" dirty="0" smtClean="0">
                <a:solidFill>
                  <a:schemeClr val="tx1"/>
                </a:solidFill>
              </a:rPr>
              <a:t>metanoldür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smtClean="0">
                <a:solidFill>
                  <a:schemeClr val="tx1"/>
                </a:solidFill>
              </a:rPr>
              <a:t>Metabolitlerine</a:t>
            </a:r>
            <a:r>
              <a:rPr lang="tr-TR" dirty="0" smtClean="0">
                <a:solidFill>
                  <a:schemeClr val="tx1"/>
                </a:solidFill>
              </a:rPr>
              <a:t> yıkılmaya başladıkça osmolarite azalacağı için ilk bir saatten sonra </a:t>
            </a:r>
            <a:r>
              <a:rPr lang="tr-TR" dirty="0" smtClean="0">
                <a:solidFill>
                  <a:schemeClr val="tx1"/>
                </a:solidFill>
              </a:rPr>
              <a:t>osmalarite</a:t>
            </a:r>
            <a:r>
              <a:rPr lang="tr-TR" dirty="0" smtClean="0">
                <a:solidFill>
                  <a:schemeClr val="tx1"/>
                </a:solidFill>
              </a:rPr>
              <a:t> çok yüksek bulunmayabilir.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Kerem\Desktop\dikk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947935"/>
            <a:ext cx="3305175" cy="329565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" y="3"/>
            <a:ext cx="23042859" cy="2284448"/>
          </a:xfr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tr-TR" sz="9800" b="1" dirty="0" smtClean="0">
                <a:solidFill>
                  <a:srgbClr val="C00000"/>
                </a:solidFill>
                <a:latin typeface="Constantia" pitchFamily="18" charset="0"/>
              </a:rPr>
              <a:t>Toksikoloji Akıl </a:t>
            </a:r>
            <a:r>
              <a:rPr lang="tr-TR" sz="9800" b="1" dirty="0" smtClean="0">
                <a:solidFill>
                  <a:srgbClr val="C00000"/>
                </a:solidFill>
                <a:latin typeface="Constantia" pitchFamily="18" charset="0"/>
              </a:rPr>
              <a:t>Kartları-1</a:t>
            </a:r>
            <a:endParaRPr lang="tr-TR" sz="98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9811612" y="3"/>
            <a:ext cx="13393788" cy="1981248"/>
          </a:xfrm>
          <a:solidFill>
            <a:schemeClr val="bg1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tr-TR" sz="8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Metanol </a:t>
            </a:r>
            <a:r>
              <a:rPr lang="tr-TR" sz="8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Zehirlenmesi-2</a:t>
            </a:r>
            <a:endParaRPr lang="tr-TR" sz="8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Kerem\Desktop\acilc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1497" y="30243584"/>
            <a:ext cx="14763905" cy="2160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Kerem\Desktop\dikk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6127"/>
            <a:ext cx="3305175" cy="329565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8" name="17 Yuvarlatılmış Dikdörtgen"/>
          <p:cNvSpPr/>
          <p:nvPr/>
        </p:nvSpPr>
        <p:spPr>
          <a:xfrm>
            <a:off x="15482020" y="2520505"/>
            <a:ext cx="12961440" cy="1800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TEDAVİ: 4 HEDEF</a:t>
            </a:r>
            <a:endParaRPr lang="tr-TR" sz="7200" b="1" dirty="0">
              <a:solidFill>
                <a:schemeClr val="tx1"/>
              </a:solidFill>
            </a:endParaRPr>
          </a:p>
        </p:txBody>
      </p:sp>
      <p:cxnSp>
        <p:nvCxnSpPr>
          <p:cNvPr id="20" name="19 Düz Ok Bağlayıcısı"/>
          <p:cNvCxnSpPr/>
          <p:nvPr/>
        </p:nvCxnSpPr>
        <p:spPr>
          <a:xfrm flipH="1">
            <a:off x="7201100" y="4392713"/>
            <a:ext cx="9865096" cy="2664296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Oval"/>
          <p:cNvSpPr/>
          <p:nvPr/>
        </p:nvSpPr>
        <p:spPr>
          <a:xfrm>
            <a:off x="576364" y="6912993"/>
            <a:ext cx="8424936" cy="446449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b="1" dirty="0" smtClean="0"/>
              <a:t>Destek Tedavi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sz="5400" dirty="0" smtClean="0"/>
              <a:t>Tüm </a:t>
            </a:r>
            <a:r>
              <a:rPr lang="tr-TR" sz="5400" dirty="0" smtClean="0"/>
              <a:t>vitallerin</a:t>
            </a:r>
            <a:r>
              <a:rPr lang="tr-TR" sz="5400" dirty="0" smtClean="0"/>
              <a:t> desteklenmesi</a:t>
            </a:r>
            <a:endParaRPr lang="tr-TR" sz="5400" dirty="0"/>
          </a:p>
        </p:txBody>
      </p:sp>
      <p:cxnSp>
        <p:nvCxnSpPr>
          <p:cNvPr id="27" name="26 Düz Ok Bağlayıcısı"/>
          <p:cNvCxnSpPr/>
          <p:nvPr/>
        </p:nvCxnSpPr>
        <p:spPr>
          <a:xfrm flipH="1">
            <a:off x="16922180" y="4536729"/>
            <a:ext cx="1440160" cy="2808312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Oval"/>
          <p:cNvSpPr/>
          <p:nvPr/>
        </p:nvSpPr>
        <p:spPr>
          <a:xfrm>
            <a:off x="9937404" y="7345041"/>
            <a:ext cx="12601400" cy="417646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b="1" dirty="0" smtClean="0"/>
              <a:t>Metabolit Oluşumu Engellenmesi</a:t>
            </a:r>
          </a:p>
        </p:txBody>
      </p:sp>
      <p:cxnSp>
        <p:nvCxnSpPr>
          <p:cNvPr id="32" name="31 Düz Ok Bağlayıcısı"/>
          <p:cNvCxnSpPr/>
          <p:nvPr/>
        </p:nvCxnSpPr>
        <p:spPr>
          <a:xfrm>
            <a:off x="22250772" y="4464721"/>
            <a:ext cx="4896544" cy="2952328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Oval"/>
          <p:cNvSpPr/>
          <p:nvPr/>
        </p:nvSpPr>
        <p:spPr>
          <a:xfrm>
            <a:off x="22826836" y="7489057"/>
            <a:ext cx="11089232" cy="417646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b="1" dirty="0" smtClean="0"/>
              <a:t>Asidoz ile mücadele</a:t>
            </a:r>
          </a:p>
        </p:txBody>
      </p:sp>
      <p:sp>
        <p:nvSpPr>
          <p:cNvPr id="36" name="35 Oval"/>
          <p:cNvSpPr/>
          <p:nvPr/>
        </p:nvSpPr>
        <p:spPr>
          <a:xfrm>
            <a:off x="33988076" y="5112793"/>
            <a:ext cx="9217324" cy="417646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b="1" dirty="0" smtClean="0"/>
              <a:t>Metabolitlerin Kandan Temizlenmesi</a:t>
            </a:r>
          </a:p>
        </p:txBody>
      </p:sp>
      <p:cxnSp>
        <p:nvCxnSpPr>
          <p:cNvPr id="37" name="36 Düz Ok Bağlayıcısı"/>
          <p:cNvCxnSpPr/>
          <p:nvPr/>
        </p:nvCxnSpPr>
        <p:spPr>
          <a:xfrm>
            <a:off x="26211212" y="4464721"/>
            <a:ext cx="8568952" cy="1512168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Yuvarlatılmış Dikdörtgen"/>
          <p:cNvSpPr/>
          <p:nvPr/>
        </p:nvSpPr>
        <p:spPr>
          <a:xfrm>
            <a:off x="1080420" y="12097569"/>
            <a:ext cx="12385376" cy="49685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u="sng" dirty="0" smtClean="0">
                <a:solidFill>
                  <a:schemeClr val="tx1"/>
                </a:solidFill>
              </a:rPr>
              <a:t>FOMEPİZOL</a:t>
            </a:r>
          </a:p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15 mg/kg yükleme(30 dk)</a:t>
            </a:r>
          </a:p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10 mg/kg idame 12 saatte bir (30 dk)</a:t>
            </a:r>
          </a:p>
          <a:p>
            <a:pPr algn="ctr"/>
            <a:r>
              <a:rPr lang="tr-TR" sz="6000" b="1" dirty="0" smtClean="0">
                <a:solidFill>
                  <a:schemeClr val="bg1"/>
                </a:solidFill>
              </a:rPr>
              <a:t>*</a:t>
            </a:r>
            <a:r>
              <a:rPr lang="tr-TR" sz="5400" dirty="0" smtClean="0">
                <a:solidFill>
                  <a:schemeClr val="tx1"/>
                </a:solidFill>
              </a:rPr>
              <a:t> </a:t>
            </a:r>
            <a:r>
              <a:rPr lang="tr-TR" sz="5400" dirty="0" smtClean="0">
                <a:solidFill>
                  <a:schemeClr val="bg1">
                    <a:lumMod val="85000"/>
                  </a:schemeClr>
                </a:solidFill>
              </a:rPr>
              <a:t>Hasta diyalize giriyorsa 4 saatte bir</a:t>
            </a:r>
            <a:endParaRPr lang="tr-TR" sz="5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39 Yuvarlatılmış Dikdörtgen"/>
          <p:cNvSpPr/>
          <p:nvPr/>
        </p:nvSpPr>
        <p:spPr>
          <a:xfrm>
            <a:off x="1080420" y="17570177"/>
            <a:ext cx="12385376" cy="49685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u="sng" dirty="0" smtClean="0">
                <a:solidFill>
                  <a:schemeClr val="tx1"/>
                </a:solidFill>
              </a:rPr>
              <a:t>IV ETANOL(%10’luk İV sol.)</a:t>
            </a:r>
          </a:p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800mg(10mL)/kg yükleme</a:t>
            </a:r>
          </a:p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70-150mg(0.8-2mL)/kg/saat idame</a:t>
            </a:r>
          </a:p>
          <a:p>
            <a:pPr algn="ctr"/>
            <a:r>
              <a:rPr lang="tr-TR" sz="6000" b="1" dirty="0" smtClean="0">
                <a:solidFill>
                  <a:schemeClr val="bg1"/>
                </a:solidFill>
              </a:rPr>
              <a:t>*</a:t>
            </a:r>
            <a:r>
              <a:rPr lang="tr-TR" sz="5400" dirty="0" smtClean="0">
                <a:solidFill>
                  <a:schemeClr val="tx1"/>
                </a:solidFill>
              </a:rPr>
              <a:t> </a:t>
            </a:r>
            <a:r>
              <a:rPr lang="tr-TR" sz="5400" dirty="0" smtClean="0">
                <a:solidFill>
                  <a:schemeClr val="bg1">
                    <a:lumMod val="85000"/>
                  </a:schemeClr>
                </a:solidFill>
              </a:rPr>
              <a:t>Hasta diyalize giriyorsa dozlar iki kat</a:t>
            </a:r>
            <a:endParaRPr lang="tr-TR" sz="5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40 Yuvarlatılmış Dikdörtgen"/>
          <p:cNvSpPr/>
          <p:nvPr/>
        </p:nvSpPr>
        <p:spPr>
          <a:xfrm>
            <a:off x="1080420" y="22826761"/>
            <a:ext cx="12385376" cy="49685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u="sng" dirty="0" smtClean="0">
                <a:solidFill>
                  <a:schemeClr val="tx1"/>
                </a:solidFill>
              </a:rPr>
              <a:t>Oral ETANOL(%40’lık içkiler)</a:t>
            </a:r>
          </a:p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1.5-2mL/kg yükleme</a:t>
            </a:r>
          </a:p>
          <a:p>
            <a:pPr algn="ctr"/>
            <a:r>
              <a:rPr lang="tr-TR" sz="5400" dirty="0" smtClean="0">
                <a:solidFill>
                  <a:schemeClr val="tx1"/>
                </a:solidFill>
              </a:rPr>
              <a:t>0.2-0.5mL/kg/saat idame</a:t>
            </a:r>
          </a:p>
          <a:p>
            <a:pPr algn="ctr"/>
            <a:r>
              <a:rPr lang="tr-TR" sz="6000" b="1" dirty="0" smtClean="0">
                <a:solidFill>
                  <a:schemeClr val="bg1"/>
                </a:solidFill>
              </a:rPr>
              <a:t>*</a:t>
            </a:r>
            <a:r>
              <a:rPr lang="tr-TR" sz="5400" dirty="0" smtClean="0">
                <a:solidFill>
                  <a:schemeClr val="tx1"/>
                </a:solidFill>
              </a:rPr>
              <a:t> </a:t>
            </a:r>
            <a:r>
              <a:rPr lang="tr-TR" sz="5400" dirty="0" smtClean="0">
                <a:solidFill>
                  <a:schemeClr val="bg1">
                    <a:lumMod val="85000"/>
                  </a:schemeClr>
                </a:solidFill>
              </a:rPr>
              <a:t>Hasta diyalize giriyorsa dozlar iki kat</a:t>
            </a:r>
            <a:endParaRPr lang="tr-TR" sz="5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2" name="41 Yuvarlatılmış Dikdörtgen"/>
          <p:cNvSpPr/>
          <p:nvPr/>
        </p:nvSpPr>
        <p:spPr>
          <a:xfrm>
            <a:off x="3384676" y="28947441"/>
            <a:ext cx="19154128" cy="2376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*Etanol tedavisinde hedef kan alkol düzeyi 150mg/dl</a:t>
            </a:r>
          </a:p>
          <a:p>
            <a:pPr algn="ctr"/>
            <a:r>
              <a:rPr lang="tr-TR" dirty="0" smtClean="0"/>
              <a:t>* IV etanol santral damar yolundan verilmeli</a:t>
            </a:r>
            <a:endParaRPr lang="tr-TR" dirty="0"/>
          </a:p>
        </p:txBody>
      </p:sp>
      <p:cxnSp>
        <p:nvCxnSpPr>
          <p:cNvPr id="44" name="43 Düz Bağlayıcı"/>
          <p:cNvCxnSpPr/>
          <p:nvPr/>
        </p:nvCxnSpPr>
        <p:spPr>
          <a:xfrm>
            <a:off x="15626036" y="11737529"/>
            <a:ext cx="72008" cy="13465496"/>
          </a:xfrm>
          <a:prstGeom prst="line">
            <a:avLst/>
          </a:prstGeom>
          <a:ln w="152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 flipH="1">
            <a:off x="13393788" y="14113793"/>
            <a:ext cx="2232248" cy="0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 flipH="1">
            <a:off x="13546188" y="19730417"/>
            <a:ext cx="2232248" cy="0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Düz Ok Bağlayıcısı"/>
          <p:cNvCxnSpPr/>
          <p:nvPr/>
        </p:nvCxnSpPr>
        <p:spPr>
          <a:xfrm flipH="1">
            <a:off x="13546188" y="25131017"/>
            <a:ext cx="2232248" cy="0"/>
          </a:xfrm>
          <a:prstGeom prst="straightConnector1">
            <a:avLst/>
          </a:prstGeom>
          <a:ln w="152400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Yuvarlatılmış Dikdörtgen"/>
          <p:cNvSpPr/>
          <p:nvPr/>
        </p:nvSpPr>
        <p:spPr>
          <a:xfrm>
            <a:off x="25275108" y="10801425"/>
            <a:ext cx="6624736" cy="201622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Bikarbonat, Diyaliz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3" name="52 Yuvarlatılmış Dikdörtgen"/>
          <p:cNvSpPr/>
          <p:nvPr/>
        </p:nvSpPr>
        <p:spPr>
          <a:xfrm>
            <a:off x="35428236" y="8785201"/>
            <a:ext cx="6624736" cy="201622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Diyaliz,Folik Asit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4" name="53 Yuvarlatılmış Dikdörtgen"/>
          <p:cNvSpPr/>
          <p:nvPr/>
        </p:nvSpPr>
        <p:spPr>
          <a:xfrm>
            <a:off x="16058084" y="13897769"/>
            <a:ext cx="26354928" cy="784887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u="sng" dirty="0" smtClean="0">
                <a:solidFill>
                  <a:schemeClr val="tx1"/>
                </a:solidFill>
              </a:rPr>
              <a:t>Blokaj Tedavi Endikasyonları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>
                <a:solidFill>
                  <a:schemeClr val="tx1"/>
                </a:solidFill>
              </a:rPr>
              <a:t>Metanol seviyesi 20mg/dl üzerinde olması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>
                <a:solidFill>
                  <a:schemeClr val="tx1"/>
                </a:solidFill>
              </a:rPr>
              <a:t>Düzey Ölçülemezse;</a:t>
            </a:r>
          </a:p>
          <a:p>
            <a:pPr marL="1143000" indent="-1143000">
              <a:buAutoNum type="arabicPeriod"/>
            </a:pPr>
            <a:r>
              <a:rPr lang="tr-TR" sz="6000" dirty="0" smtClean="0">
                <a:solidFill>
                  <a:schemeClr val="tx1"/>
                </a:solidFill>
              </a:rPr>
              <a:t>Belirgin şekilde alım şüphesi varlığında etanol seviyesinin 100mg/dl altında olması</a:t>
            </a:r>
          </a:p>
          <a:p>
            <a:pPr marL="1143000" indent="-1143000">
              <a:buAutoNum type="arabicPeriod"/>
            </a:pPr>
            <a:r>
              <a:rPr lang="tr-TR" sz="6000" dirty="0" smtClean="0">
                <a:solidFill>
                  <a:schemeClr val="tx1"/>
                </a:solidFill>
              </a:rPr>
              <a:t>Nedeni belirsiz koma ve bilinç değişikliği durumunda</a:t>
            </a:r>
          </a:p>
          <a:p>
            <a:pPr marL="2788920" lvl="1" indent="-1143000">
              <a:buAutoNum type="alphaLcPeriod"/>
            </a:pPr>
            <a:r>
              <a:rPr lang="tr-TR" sz="6000" dirty="0" smtClean="0">
                <a:solidFill>
                  <a:schemeClr val="tx1"/>
                </a:solidFill>
              </a:rPr>
              <a:t>10 mOsm/L yüksek osmolarite hesaplanması</a:t>
            </a:r>
          </a:p>
          <a:p>
            <a:pPr marL="2788920" lvl="1" indent="-1143000">
              <a:buAutoNum type="alphaLcPeriod"/>
            </a:pPr>
            <a:r>
              <a:rPr lang="tr-TR" sz="6000" dirty="0" smtClean="0">
                <a:solidFill>
                  <a:schemeClr val="tx1"/>
                </a:solidFill>
              </a:rPr>
              <a:t>Açıklanamayan metabolik asidoz ve etanol düzeyi 100mg /dl’den düşük</a:t>
            </a:r>
            <a:endParaRPr lang="tr-TR" sz="6000" dirty="0">
              <a:solidFill>
                <a:schemeClr val="tx1"/>
              </a:solidFill>
            </a:endParaRPr>
          </a:p>
        </p:txBody>
      </p:sp>
      <p:sp>
        <p:nvSpPr>
          <p:cNvPr id="55" name="54 Yuvarlatılmış Dikdörtgen"/>
          <p:cNvSpPr/>
          <p:nvPr/>
        </p:nvSpPr>
        <p:spPr>
          <a:xfrm>
            <a:off x="23258884" y="22034673"/>
            <a:ext cx="19154128" cy="81369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u="sng" dirty="0" smtClean="0"/>
          </a:p>
          <a:p>
            <a:pPr algn="ctr"/>
            <a:r>
              <a:rPr lang="tr-TR" b="1" i="1" u="sng" dirty="0" smtClean="0"/>
              <a:t>Diyaliz Endikasyonları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/>
              <a:t>Dirençli metabolik asidoz+artmış anyon gap +/- baz defisiti&lt;-15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/>
              <a:t>Görme bozuklukları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/>
              <a:t>Böbrek yetmezliği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/>
              <a:t>Tedaviye rağmen düzelmeyen vital bulgular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/>
              <a:t>Tedaviye rağmen devam eden elektrolit bozuklukları</a:t>
            </a:r>
          </a:p>
          <a:p>
            <a:pPr>
              <a:buFont typeface="Arial" pitchFamily="34" charset="0"/>
              <a:buChar char="•"/>
            </a:pPr>
            <a:r>
              <a:rPr lang="tr-TR" sz="6000" dirty="0" smtClean="0"/>
              <a:t>Metanol düzeyi &gt; 50mg/dl</a:t>
            </a:r>
          </a:p>
          <a:p>
            <a:pPr algn="ctr"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56" name="55 Yuvarlatılmış Dikdörtgen"/>
          <p:cNvSpPr/>
          <p:nvPr/>
        </p:nvSpPr>
        <p:spPr>
          <a:xfrm>
            <a:off x="33628036" y="11017449"/>
            <a:ext cx="8856984" cy="19442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b="1" i="1" dirty="0" smtClean="0"/>
              <a:t>Folik asit: </a:t>
            </a:r>
            <a:r>
              <a:rPr lang="tr-TR" sz="5400" dirty="0" smtClean="0"/>
              <a:t>4-6 saatte bir 1mg/kg (max: 50mg)</a:t>
            </a:r>
            <a:endParaRPr lang="tr-TR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313</Words>
  <Application>Microsoft Office PowerPoint</Application>
  <PresentationFormat>Özel</PresentationFormat>
  <Paragraphs>69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Toksikoloji Akıl Kartları-1</vt:lpstr>
      <vt:lpstr>Toksikoloji Akıl Kartları-1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Toksikoloji Akıl Kartları</dc:title>
  <dc:creator>Kerem</dc:creator>
  <cp:lastModifiedBy>Kerem</cp:lastModifiedBy>
  <cp:revision>22</cp:revision>
  <dcterms:created xsi:type="dcterms:W3CDTF">2014-08-29T12:27:24Z</dcterms:created>
  <dcterms:modified xsi:type="dcterms:W3CDTF">2014-08-31T16:42:02Z</dcterms:modified>
</cp:coreProperties>
</file>